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88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84" d="100"/>
          <a:sy n="84" d="100"/>
        </p:scale>
        <p:origin x="571" y="48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A2C4-4F33-C14A-A45C-3B2A937B74A2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19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pPr>
                <a:defRPr/>
              </a:pPr>
              <a:t>1</a:t>
            </a:fld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04 </a:t>
            </a:r>
            <a:r>
              <a:rPr lang="zh-CN" altLang="en-US" b="1" dirty="0">
                <a:solidFill>
                  <a:srgbClr val="383841"/>
                </a:solidFill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800" dirty="0"/>
              <a:t>以</a:t>
            </a:r>
            <a:r>
              <a:rPr lang="en-US" altLang="zh-CN" sz="1800" dirty="0"/>
              <a:t>”</a:t>
            </a:r>
            <a:r>
              <a:rPr lang="zh-CN" altLang="en-US" sz="1800" dirty="0"/>
              <a:t>中联重科</a:t>
            </a:r>
            <a:r>
              <a:rPr lang="en-US" altLang="zh-CN" sz="1800" dirty="0"/>
              <a:t>”</a:t>
            </a:r>
            <a:r>
              <a:rPr lang="zh-CN" altLang="en-US" sz="1800" dirty="0"/>
              <a:t>为依托，以</a:t>
            </a:r>
            <a:r>
              <a:rPr lang="en-US" altLang="zh-CN" sz="1800" dirty="0"/>
              <a:t>”</a:t>
            </a:r>
            <a:r>
              <a:rPr lang="zh-CN" altLang="en-US" sz="1800" dirty="0"/>
              <a:t>数字新材</a:t>
            </a:r>
            <a:r>
              <a:rPr lang="en-US" altLang="zh-CN" sz="1800" dirty="0"/>
              <a:t>”</a:t>
            </a:r>
            <a:r>
              <a:rPr lang="zh-CN" altLang="en-US" sz="1800" dirty="0"/>
              <a:t>为愿景，</a:t>
            </a:r>
            <a:r>
              <a:rPr lang="zh-CN" altLang="en-US" dirty="0"/>
              <a:t>至顶向下</a:t>
            </a:r>
            <a:r>
              <a:rPr lang="zh-CN" altLang="en-US" sz="1800" dirty="0"/>
              <a:t>整体规划，分层分步有序地开展数字化建设工作。</a:t>
            </a:r>
            <a:endParaRPr lang="zh-CN" altLang="en-US" dirty="0"/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133587"/>
            <a:ext cx="9503440" cy="1127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059113"/>
            <a:ext cx="10575596" cy="127625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523005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平台</a:t>
            </a:r>
          </a:p>
        </p:txBody>
      </p: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2075937" y="5497868"/>
            <a:ext cx="1456680" cy="236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数字化研发平台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91655" y="5497868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algn="ctr" defTabSz="436880">
              <a:buClr>
                <a:srgbClr val="000080"/>
              </a:buClr>
              <a:buSzPct val="9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lang="en-US" altLang="zh-CN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042668" y="5459034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657266" y="5801399"/>
            <a:ext cx="4438734" cy="394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中联重科基础设施与共性平台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307373" y="5448390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数字化工厂平台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8743513" y="5459033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数字化服务平台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4314867" y="5169191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数字新材运营平台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7" name="矩形 16">
            <a:extLst>
              <a:ext uri="{FF2B5EF4-FFF2-40B4-BE49-F238E27FC236}">
                <a16:creationId xmlns:a16="http://schemas.microsoft.com/office/drawing/2014/main" id="{51112CA0-73A7-4E0C-B6E8-2F3E63AF1F94}"/>
              </a:ext>
            </a:extLst>
          </p:cNvPr>
          <p:cNvSpPr/>
          <p:nvPr/>
        </p:nvSpPr>
        <p:spPr>
          <a:xfrm>
            <a:off x="1630109" y="2529101"/>
            <a:ext cx="520021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技术预研</a:t>
            </a:r>
          </a:p>
        </p:txBody>
      </p:sp>
      <p:sp>
        <p:nvSpPr>
          <p:cNvPr id="128" name="矩形 16">
            <a:extLst>
              <a:ext uri="{FF2B5EF4-FFF2-40B4-BE49-F238E27FC236}">
                <a16:creationId xmlns:a16="http://schemas.microsoft.com/office/drawing/2014/main" id="{4F47B15A-D78A-40A7-B052-D7BB5C6B5E4A}"/>
              </a:ext>
            </a:extLst>
          </p:cNvPr>
          <p:cNvSpPr/>
          <p:nvPr/>
        </p:nvSpPr>
        <p:spPr>
          <a:xfrm>
            <a:off x="3212863" y="2329084"/>
            <a:ext cx="616914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知识管理</a:t>
            </a:r>
          </a:p>
        </p:txBody>
      </p:sp>
      <p:sp>
        <p:nvSpPr>
          <p:cNvPr id="129" name="矩形 16">
            <a:extLst>
              <a:ext uri="{FF2B5EF4-FFF2-40B4-BE49-F238E27FC236}">
                <a16:creationId xmlns:a16="http://schemas.microsoft.com/office/drawing/2014/main" id="{ED80D1D5-47CB-4BEE-B665-EB22F7320D5F}"/>
              </a:ext>
            </a:extLst>
          </p:cNvPr>
          <p:cNvSpPr/>
          <p:nvPr/>
        </p:nvSpPr>
        <p:spPr>
          <a:xfrm>
            <a:off x="2417816" y="3709949"/>
            <a:ext cx="634301" cy="40174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项目管理</a:t>
            </a:r>
          </a:p>
        </p:txBody>
      </p:sp>
      <p:sp>
        <p:nvSpPr>
          <p:cNvPr id="130" name="矩形 16">
            <a:extLst>
              <a:ext uri="{FF2B5EF4-FFF2-40B4-BE49-F238E27FC236}">
                <a16:creationId xmlns:a16="http://schemas.microsoft.com/office/drawing/2014/main" id="{A1D22579-3BEB-4965-98EB-9EB48D2265E5}"/>
              </a:ext>
            </a:extLst>
          </p:cNvPr>
          <p:cNvSpPr/>
          <p:nvPr/>
        </p:nvSpPr>
        <p:spPr>
          <a:xfrm>
            <a:off x="4017477" y="2725965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研发质量</a:t>
            </a:r>
          </a:p>
        </p:txBody>
      </p:sp>
      <p:sp>
        <p:nvSpPr>
          <p:cNvPr id="133" name="矩形 16">
            <a:extLst>
              <a:ext uri="{FF2B5EF4-FFF2-40B4-BE49-F238E27FC236}">
                <a16:creationId xmlns:a16="http://schemas.microsoft.com/office/drawing/2014/main" id="{FB1BE92E-91F8-4D7B-B3EE-E9D185C830DF}"/>
              </a:ext>
            </a:extLst>
          </p:cNvPr>
          <p:cNvSpPr/>
          <p:nvPr/>
        </p:nvSpPr>
        <p:spPr>
          <a:xfrm>
            <a:off x="2428220" y="2578026"/>
            <a:ext cx="458507" cy="46418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工艺管理</a:t>
            </a:r>
          </a:p>
        </p:txBody>
      </p:sp>
      <p:sp>
        <p:nvSpPr>
          <p:cNvPr id="137" name="流程图: 过程 23">
            <a:extLst>
              <a:ext uri="{FF2B5EF4-FFF2-40B4-BE49-F238E27FC236}">
                <a16:creationId xmlns:a16="http://schemas.microsoft.com/office/drawing/2014/main" id="{E2FDB1C3-4E8A-4463-8A49-5C9842221AAF}"/>
              </a:ext>
            </a:extLst>
          </p:cNvPr>
          <p:cNvSpPr/>
          <p:nvPr/>
        </p:nvSpPr>
        <p:spPr>
          <a:xfrm>
            <a:off x="3995806" y="2289473"/>
            <a:ext cx="490586" cy="372334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配方管理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9" name="矩形 16">
            <a:extLst>
              <a:ext uri="{FF2B5EF4-FFF2-40B4-BE49-F238E27FC236}">
                <a16:creationId xmlns:a16="http://schemas.microsoft.com/office/drawing/2014/main" id="{A9DE0001-DCF0-48F9-B5FD-4526E899D8B8}"/>
              </a:ext>
            </a:extLst>
          </p:cNvPr>
          <p:cNvSpPr/>
          <p:nvPr/>
        </p:nvSpPr>
        <p:spPr>
          <a:xfrm>
            <a:off x="2597710" y="4202567"/>
            <a:ext cx="513575" cy="423863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eaLnBrk="0" hangingPunct="0">
              <a:lnSpc>
                <a:spcPct val="80000"/>
              </a:lnSpc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变更管理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22" y="2070280"/>
            <a:ext cx="8709258" cy="14717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" name="Rectangle 153">
            <a:extLst>
              <a:ext uri="{FF2B5EF4-FFF2-40B4-BE49-F238E27FC236}">
                <a16:creationId xmlns:a16="http://schemas.microsoft.com/office/drawing/2014/main" id="{7E3911A5-E1C2-4ACF-AF6F-6CE8DF5526F1}"/>
              </a:ext>
            </a:extLst>
          </p:cNvPr>
          <p:cNvSpPr/>
          <p:nvPr/>
        </p:nvSpPr>
        <p:spPr bwMode="auto">
          <a:xfrm>
            <a:off x="3400395" y="4279618"/>
            <a:ext cx="503579" cy="346812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设计仿真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1718" y="3624778"/>
            <a:ext cx="8709258" cy="123682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设备业务（研、产、供、销。。）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6948" y="1952318"/>
            <a:ext cx="10575597" cy="306330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BA94B94-8ADD-4318-BFBC-68FA7891F9A7}"/>
              </a:ext>
            </a:extLst>
          </p:cNvPr>
          <p:cNvGrpSpPr/>
          <p:nvPr/>
        </p:nvGrpSpPr>
        <p:grpSpPr>
          <a:xfrm>
            <a:off x="4847904" y="1927466"/>
            <a:ext cx="2051732" cy="1244137"/>
            <a:chOff x="499014" y="2374184"/>
            <a:chExt cx="2941358" cy="1588216"/>
          </a:xfrm>
        </p:grpSpPr>
        <p:sp>
          <p:nvSpPr>
            <p:cNvPr id="187" name="矩形 20">
              <a:extLst>
                <a:ext uri="{FF2B5EF4-FFF2-40B4-BE49-F238E27FC236}">
                  <a16:creationId xmlns:a16="http://schemas.microsoft.com/office/drawing/2014/main" id="{5B63385D-EE7F-45C8-96DF-D8CC351BF3FF}"/>
                </a:ext>
              </a:extLst>
            </p:cNvPr>
            <p:cNvSpPr/>
            <p:nvPr/>
          </p:nvSpPr>
          <p:spPr bwMode="gray">
            <a:xfrm>
              <a:off x="547578" y="2695262"/>
              <a:ext cx="2795966" cy="11974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8" name="Rectangle 59">
              <a:extLst>
                <a:ext uri="{FF2B5EF4-FFF2-40B4-BE49-F238E27FC236}">
                  <a16:creationId xmlns:a16="http://schemas.microsoft.com/office/drawing/2014/main" id="{D900F525-A32C-4893-9B43-DEB3CB28013A}"/>
                </a:ext>
              </a:extLst>
            </p:cNvPr>
            <p:cNvSpPr/>
            <p:nvPr/>
          </p:nvSpPr>
          <p:spPr>
            <a:xfrm>
              <a:off x="499014" y="2374184"/>
              <a:ext cx="2941358" cy="158821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TextBox 117">
              <a:extLst>
                <a:ext uri="{FF2B5EF4-FFF2-40B4-BE49-F238E27FC236}">
                  <a16:creationId xmlns:a16="http://schemas.microsoft.com/office/drawing/2014/main" id="{A098653C-D13D-4D9F-A0FA-BE2B4C104D39}"/>
                </a:ext>
              </a:extLst>
            </p:cNvPr>
            <p:cNvSpPr txBox="1"/>
            <p:nvPr/>
          </p:nvSpPr>
          <p:spPr>
            <a:xfrm>
              <a:off x="912074" y="2397477"/>
              <a:ext cx="2154466" cy="37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SAP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0" name="圆角矩形 30">
              <a:extLst>
                <a:ext uri="{FF2B5EF4-FFF2-40B4-BE49-F238E27FC236}">
                  <a16:creationId xmlns:a16="http://schemas.microsoft.com/office/drawing/2014/main" id="{B8D89FCA-3A38-48BD-94B9-5EC88BBEDFD4}"/>
                </a:ext>
              </a:extLst>
            </p:cNvPr>
            <p:cNvSpPr/>
            <p:nvPr/>
          </p:nvSpPr>
          <p:spPr>
            <a:xfrm>
              <a:off x="1989325" y="2914538"/>
              <a:ext cx="124663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PP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1" name="圆角矩形 30">
              <a:extLst>
                <a:ext uri="{FF2B5EF4-FFF2-40B4-BE49-F238E27FC236}">
                  <a16:creationId xmlns:a16="http://schemas.microsoft.com/office/drawing/2014/main" id="{4560E2EA-8C6B-4CC8-B051-C85C30FFBB8C}"/>
                </a:ext>
              </a:extLst>
            </p:cNvPr>
            <p:cNvSpPr/>
            <p:nvPr/>
          </p:nvSpPr>
          <p:spPr>
            <a:xfrm>
              <a:off x="626203" y="2899107"/>
              <a:ext cx="1216627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财务管理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FICO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圆角矩形 30">
              <a:extLst>
                <a:ext uri="{FF2B5EF4-FFF2-40B4-BE49-F238E27FC236}">
                  <a16:creationId xmlns:a16="http://schemas.microsoft.com/office/drawing/2014/main" id="{3F3A5E37-33B7-4047-A557-37CF08F86C1F}"/>
                </a:ext>
              </a:extLst>
            </p:cNvPr>
            <p:cNvSpPr/>
            <p:nvPr/>
          </p:nvSpPr>
          <p:spPr>
            <a:xfrm>
              <a:off x="1969163" y="3406713"/>
              <a:ext cx="1251161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3" name="圆角矩形 30">
              <a:extLst>
                <a:ext uri="{FF2B5EF4-FFF2-40B4-BE49-F238E27FC236}">
                  <a16:creationId xmlns:a16="http://schemas.microsoft.com/office/drawing/2014/main" id="{94244641-7197-4176-BB85-B24F3324AF9A}"/>
                </a:ext>
              </a:extLst>
            </p:cNvPr>
            <p:cNvSpPr/>
            <p:nvPr/>
          </p:nvSpPr>
          <p:spPr>
            <a:xfrm>
              <a:off x="619068" y="3395140"/>
              <a:ext cx="1203620" cy="4401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采购与库存管理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MM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5" name="Rectangle 59">
            <a:extLst>
              <a:ext uri="{FF2B5EF4-FFF2-40B4-BE49-F238E27FC236}">
                <a16:creationId xmlns:a16="http://schemas.microsoft.com/office/drawing/2014/main" id="{7EA7D3D5-FE34-4AF2-97E9-9522F4B12841}"/>
              </a:ext>
            </a:extLst>
          </p:cNvPr>
          <p:cNvSpPr/>
          <p:nvPr/>
        </p:nvSpPr>
        <p:spPr>
          <a:xfrm>
            <a:off x="8493921" y="1927465"/>
            <a:ext cx="1635052" cy="25255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6" name="TextBox 117">
            <a:extLst>
              <a:ext uri="{FF2B5EF4-FFF2-40B4-BE49-F238E27FC236}">
                <a16:creationId xmlns:a16="http://schemas.microsoft.com/office/drawing/2014/main" id="{F35B4A32-6714-4903-9C80-F43CE9D007BD}"/>
              </a:ext>
            </a:extLst>
          </p:cNvPr>
          <p:cNvSpPr txBox="1"/>
          <p:nvPr/>
        </p:nvSpPr>
        <p:spPr>
          <a:xfrm>
            <a:off x="8748873" y="1979454"/>
            <a:ext cx="1198210" cy="42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设备管理系统</a:t>
            </a:r>
            <a:r>
              <a: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EAM</a:t>
            </a:r>
          </a:p>
        </p:txBody>
      </p:sp>
      <p:sp>
        <p:nvSpPr>
          <p:cNvPr id="157" name="矩形 20">
            <a:extLst>
              <a:ext uri="{FF2B5EF4-FFF2-40B4-BE49-F238E27FC236}">
                <a16:creationId xmlns:a16="http://schemas.microsoft.com/office/drawing/2014/main" id="{CE5DCCE8-1969-4FE0-8FA1-210691603A91}"/>
              </a:ext>
            </a:extLst>
          </p:cNvPr>
          <p:cNvSpPr/>
          <p:nvPr/>
        </p:nvSpPr>
        <p:spPr bwMode="gray">
          <a:xfrm>
            <a:off x="8558291" y="2362444"/>
            <a:ext cx="1495498" cy="20512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2EC1FC9-0FB0-44C6-A49D-2848496302BA}"/>
              </a:ext>
            </a:extLst>
          </p:cNvPr>
          <p:cNvGrpSpPr/>
          <p:nvPr/>
        </p:nvGrpSpPr>
        <p:grpSpPr>
          <a:xfrm>
            <a:off x="8604551" y="2501163"/>
            <a:ext cx="1375013" cy="1869321"/>
            <a:chOff x="5990945" y="3338733"/>
            <a:chExt cx="2115437" cy="2888794"/>
          </a:xfrm>
        </p:grpSpPr>
        <p:sp>
          <p:nvSpPr>
            <p:cNvPr id="179" name="圆角矩形 30">
              <a:extLst>
                <a:ext uri="{FF2B5EF4-FFF2-40B4-BE49-F238E27FC236}">
                  <a16:creationId xmlns:a16="http://schemas.microsoft.com/office/drawing/2014/main" id="{ADE781DA-2C35-4F4C-ABFB-B5085A01B93D}"/>
                </a:ext>
              </a:extLst>
            </p:cNvPr>
            <p:cNvSpPr/>
            <p:nvPr/>
          </p:nvSpPr>
          <p:spPr>
            <a:xfrm>
              <a:off x="5990945" y="383044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点巡检管理</a:t>
              </a:r>
            </a:p>
          </p:txBody>
        </p:sp>
        <p:sp>
          <p:nvSpPr>
            <p:cNvPr id="180" name="圆角矩形 30">
              <a:extLst>
                <a:ext uri="{FF2B5EF4-FFF2-40B4-BE49-F238E27FC236}">
                  <a16:creationId xmlns:a16="http://schemas.microsoft.com/office/drawing/2014/main" id="{433D651A-FD97-41A6-8B38-EF08C33F5C7D}"/>
                </a:ext>
              </a:extLst>
            </p:cNvPr>
            <p:cNvSpPr/>
            <p:nvPr/>
          </p:nvSpPr>
          <p:spPr>
            <a:xfrm>
              <a:off x="7085419" y="3830443"/>
              <a:ext cx="1016286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保养管理</a:t>
              </a:r>
            </a:p>
          </p:txBody>
        </p:sp>
        <p:sp>
          <p:nvSpPr>
            <p:cNvPr id="181" name="圆角矩形 30">
              <a:extLst>
                <a:ext uri="{FF2B5EF4-FFF2-40B4-BE49-F238E27FC236}">
                  <a16:creationId xmlns:a16="http://schemas.microsoft.com/office/drawing/2014/main" id="{426129B7-9EC5-4BE9-A6D5-9F5EA270739E}"/>
                </a:ext>
              </a:extLst>
            </p:cNvPr>
            <p:cNvSpPr/>
            <p:nvPr/>
          </p:nvSpPr>
          <p:spPr>
            <a:xfrm>
              <a:off x="5990945" y="481386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预测性维修管理</a:t>
              </a: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5990945" y="333873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设备监控管理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5990945" y="4322153"/>
              <a:ext cx="1006624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备件管理</a:t>
              </a:r>
            </a:p>
          </p:txBody>
        </p:sp>
        <p:sp>
          <p:nvSpPr>
            <p:cNvPr id="184" name="圆角矩形 30">
              <a:extLst>
                <a:ext uri="{FF2B5EF4-FFF2-40B4-BE49-F238E27FC236}">
                  <a16:creationId xmlns:a16="http://schemas.microsoft.com/office/drawing/2014/main" id="{659369FC-1847-46C1-BCBC-9598C9EDA779}"/>
                </a:ext>
              </a:extLst>
            </p:cNvPr>
            <p:cNvSpPr/>
            <p:nvPr/>
          </p:nvSpPr>
          <p:spPr>
            <a:xfrm>
              <a:off x="5990945" y="5305574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知识库管理</a:t>
              </a:r>
            </a:p>
          </p:txBody>
        </p:sp>
        <p:sp>
          <p:nvSpPr>
            <p:cNvPr id="185" name="圆角矩形 30">
              <a:extLst>
                <a:ext uri="{FF2B5EF4-FFF2-40B4-BE49-F238E27FC236}">
                  <a16:creationId xmlns:a16="http://schemas.microsoft.com/office/drawing/2014/main" id="{538B795C-E75B-4A6E-A88D-4C3CF80D9749}"/>
                </a:ext>
              </a:extLst>
            </p:cNvPr>
            <p:cNvSpPr/>
            <p:nvPr/>
          </p:nvSpPr>
          <p:spPr>
            <a:xfrm>
              <a:off x="7091850" y="4322153"/>
              <a:ext cx="1014532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培训管理</a:t>
              </a:r>
            </a:p>
          </p:txBody>
        </p:sp>
        <p:sp>
          <p:nvSpPr>
            <p:cNvPr id="186" name="圆角矩形 30">
              <a:extLst>
                <a:ext uri="{FF2B5EF4-FFF2-40B4-BE49-F238E27FC236}">
                  <a16:creationId xmlns:a16="http://schemas.microsoft.com/office/drawing/2014/main" id="{96F1C392-4A2B-41A7-A4E9-8F7270E684BF}"/>
                </a:ext>
              </a:extLst>
            </p:cNvPr>
            <p:cNvSpPr/>
            <p:nvPr/>
          </p:nvSpPr>
          <p:spPr>
            <a:xfrm>
              <a:off x="5990945" y="5797283"/>
              <a:ext cx="2112411" cy="430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基础信息管理</a:t>
              </a:r>
            </a:p>
          </p:txBody>
        </p:sp>
      </p:grpSp>
      <p:sp>
        <p:nvSpPr>
          <p:cNvPr id="159" name="矩形 20">
            <a:extLst>
              <a:ext uri="{FF2B5EF4-FFF2-40B4-BE49-F238E27FC236}">
                <a16:creationId xmlns:a16="http://schemas.microsoft.com/office/drawing/2014/main" id="{BA90570B-C71A-46A5-A6E6-D88FE7FCB22F}"/>
              </a:ext>
            </a:extLst>
          </p:cNvPr>
          <p:cNvSpPr/>
          <p:nvPr/>
        </p:nvSpPr>
        <p:spPr bwMode="gray">
          <a:xfrm>
            <a:off x="6988554" y="2447038"/>
            <a:ext cx="1372216" cy="19666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0" name="圆角矩形 30">
            <a:extLst>
              <a:ext uri="{FF2B5EF4-FFF2-40B4-BE49-F238E27FC236}">
                <a16:creationId xmlns:a16="http://schemas.microsoft.com/office/drawing/2014/main" id="{427A2381-00DF-486A-9580-0DD17DFC0FBE}"/>
              </a:ext>
            </a:extLst>
          </p:cNvPr>
          <p:cNvSpPr/>
          <p:nvPr/>
        </p:nvSpPr>
        <p:spPr>
          <a:xfrm>
            <a:off x="7085958" y="2771685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生产检验管理</a:t>
            </a:r>
          </a:p>
        </p:txBody>
      </p:sp>
      <p:sp>
        <p:nvSpPr>
          <p:cNvPr id="161" name="圆角矩形 214">
            <a:extLst>
              <a:ext uri="{FF2B5EF4-FFF2-40B4-BE49-F238E27FC236}">
                <a16:creationId xmlns:a16="http://schemas.microsoft.com/office/drawing/2014/main" id="{99C37F65-4BA3-4481-9982-FE095DA0C380}"/>
              </a:ext>
            </a:extLst>
          </p:cNvPr>
          <p:cNvSpPr/>
          <p:nvPr/>
        </p:nvSpPr>
        <p:spPr>
          <a:xfrm>
            <a:off x="7085958" y="3042209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</a:p>
        </p:txBody>
      </p:sp>
      <p:sp>
        <p:nvSpPr>
          <p:cNvPr id="162" name="圆角矩形 30">
            <a:extLst>
              <a:ext uri="{FF2B5EF4-FFF2-40B4-BE49-F238E27FC236}">
                <a16:creationId xmlns:a16="http://schemas.microsoft.com/office/drawing/2014/main" id="{34D906E5-06CA-44C1-A09D-3EBD9203BE08}"/>
              </a:ext>
            </a:extLst>
          </p:cNvPr>
          <p:cNvSpPr/>
          <p:nvPr/>
        </p:nvSpPr>
        <p:spPr>
          <a:xfrm>
            <a:off x="7085958" y="3312731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物料配送管理</a:t>
            </a:r>
          </a:p>
        </p:txBody>
      </p:sp>
      <p:sp>
        <p:nvSpPr>
          <p:cNvPr id="163" name="Rectangle 59">
            <a:extLst>
              <a:ext uri="{FF2B5EF4-FFF2-40B4-BE49-F238E27FC236}">
                <a16:creationId xmlns:a16="http://schemas.microsoft.com/office/drawing/2014/main" id="{C07573FB-0503-4C5B-B65F-BD883FF9407B}"/>
              </a:ext>
            </a:extLst>
          </p:cNvPr>
          <p:cNvSpPr/>
          <p:nvPr/>
        </p:nvSpPr>
        <p:spPr>
          <a:xfrm>
            <a:off x="6925355" y="1927464"/>
            <a:ext cx="1530930" cy="25255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" name="TextBox 117">
            <a:extLst>
              <a:ext uri="{FF2B5EF4-FFF2-40B4-BE49-F238E27FC236}">
                <a16:creationId xmlns:a16="http://schemas.microsoft.com/office/drawing/2014/main" id="{C15E3810-1F6B-4739-9FBE-B6A2A878DAD5}"/>
              </a:ext>
            </a:extLst>
          </p:cNvPr>
          <p:cNvSpPr txBox="1"/>
          <p:nvPr/>
        </p:nvSpPr>
        <p:spPr>
          <a:xfrm>
            <a:off x="7011998" y="1927464"/>
            <a:ext cx="1386408" cy="5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生产执行系统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MES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5" name="圆角矩形 30">
            <a:extLst>
              <a:ext uri="{FF2B5EF4-FFF2-40B4-BE49-F238E27FC236}">
                <a16:creationId xmlns:a16="http://schemas.microsoft.com/office/drawing/2014/main" id="{1E9A8050-0137-4F8C-A950-BEE5690BF28A}"/>
              </a:ext>
            </a:extLst>
          </p:cNvPr>
          <p:cNvSpPr/>
          <p:nvPr/>
        </p:nvSpPr>
        <p:spPr>
          <a:xfrm>
            <a:off x="7085958" y="2501163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计划调度管理</a:t>
            </a:r>
          </a:p>
        </p:txBody>
      </p:sp>
      <p:sp>
        <p:nvSpPr>
          <p:cNvPr id="166" name="圆角矩形 30">
            <a:extLst>
              <a:ext uri="{FF2B5EF4-FFF2-40B4-BE49-F238E27FC236}">
                <a16:creationId xmlns:a16="http://schemas.microsoft.com/office/drawing/2014/main" id="{0F72C7ED-37A2-49ED-AC5D-CE2C85AD0176}"/>
              </a:ext>
            </a:extLst>
          </p:cNvPr>
          <p:cNvSpPr/>
          <p:nvPr/>
        </p:nvSpPr>
        <p:spPr>
          <a:xfrm>
            <a:off x="7085958" y="3583254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现场数采集成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7" name="圆角矩形 30">
            <a:extLst>
              <a:ext uri="{FF2B5EF4-FFF2-40B4-BE49-F238E27FC236}">
                <a16:creationId xmlns:a16="http://schemas.microsoft.com/office/drawing/2014/main" id="{898B4D7E-0256-46A4-9EE9-E8CF71C4BD83}"/>
              </a:ext>
            </a:extLst>
          </p:cNvPr>
          <p:cNvSpPr/>
          <p:nvPr/>
        </p:nvSpPr>
        <p:spPr>
          <a:xfrm>
            <a:off x="7085958" y="3853778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异常管理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8" name="圆角矩形 30">
            <a:extLst>
              <a:ext uri="{FF2B5EF4-FFF2-40B4-BE49-F238E27FC236}">
                <a16:creationId xmlns:a16="http://schemas.microsoft.com/office/drawing/2014/main" id="{D015613E-AEF6-465A-9740-3E9617F271A0}"/>
              </a:ext>
            </a:extLst>
          </p:cNvPr>
          <p:cNvSpPr/>
          <p:nvPr/>
        </p:nvSpPr>
        <p:spPr>
          <a:xfrm>
            <a:off x="7085958" y="4124302"/>
            <a:ext cx="1196039" cy="2351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能源管理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5B56C8E-65B3-43D8-8D98-871ED30FD929}"/>
              </a:ext>
            </a:extLst>
          </p:cNvPr>
          <p:cNvGrpSpPr/>
          <p:nvPr/>
        </p:nvGrpSpPr>
        <p:grpSpPr>
          <a:xfrm>
            <a:off x="4849657" y="3248608"/>
            <a:ext cx="2025469" cy="1204416"/>
            <a:chOff x="374915" y="4150303"/>
            <a:chExt cx="3006158" cy="2077225"/>
          </a:xfrm>
        </p:grpSpPr>
        <p:sp>
          <p:nvSpPr>
            <p:cNvPr id="170" name="矩形 20">
              <a:extLst>
                <a:ext uri="{FF2B5EF4-FFF2-40B4-BE49-F238E27FC236}">
                  <a16:creationId xmlns:a16="http://schemas.microsoft.com/office/drawing/2014/main" id="{D96CFE18-4EEE-4DE2-AC2F-A813C050C180}"/>
                </a:ext>
              </a:extLst>
            </p:cNvPr>
            <p:cNvSpPr/>
            <p:nvPr/>
          </p:nvSpPr>
          <p:spPr bwMode="gray">
            <a:xfrm>
              <a:off x="499013" y="4590743"/>
              <a:ext cx="2694504" cy="15197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1" name="Rectangle 59">
              <a:extLst>
                <a:ext uri="{FF2B5EF4-FFF2-40B4-BE49-F238E27FC236}">
                  <a16:creationId xmlns:a16="http://schemas.microsoft.com/office/drawing/2014/main" id="{A0E05BE1-43C0-49D3-A244-E2427CAF0933}"/>
                </a:ext>
              </a:extLst>
            </p:cNvPr>
            <p:cNvSpPr/>
            <p:nvPr/>
          </p:nvSpPr>
          <p:spPr>
            <a:xfrm>
              <a:off x="374915" y="4198776"/>
              <a:ext cx="3006158" cy="202875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2857F210-2962-4EEF-BF63-03C30C0E19D3}"/>
                </a:ext>
              </a:extLst>
            </p:cNvPr>
            <p:cNvSpPr txBox="1"/>
            <p:nvPr/>
          </p:nvSpPr>
          <p:spPr>
            <a:xfrm>
              <a:off x="576426" y="4150303"/>
              <a:ext cx="2706813" cy="51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产销协同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APS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6" name="圆角矩形 30">
              <a:extLst>
                <a:ext uri="{FF2B5EF4-FFF2-40B4-BE49-F238E27FC236}">
                  <a16:creationId xmlns:a16="http://schemas.microsoft.com/office/drawing/2014/main" id="{59B9ACF0-630B-4335-A8B8-0BFEB74C0CE3}"/>
                </a:ext>
              </a:extLst>
            </p:cNvPr>
            <p:cNvSpPr/>
            <p:nvPr/>
          </p:nvSpPr>
          <p:spPr>
            <a:xfrm>
              <a:off x="717979" y="4742500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生产排程管理</a:t>
              </a:r>
            </a:p>
          </p:txBody>
        </p:sp>
        <p:sp>
          <p:nvSpPr>
            <p:cNvPr id="177" name="圆角矩形 30">
              <a:extLst>
                <a:ext uri="{FF2B5EF4-FFF2-40B4-BE49-F238E27FC236}">
                  <a16:creationId xmlns:a16="http://schemas.microsoft.com/office/drawing/2014/main" id="{598EB62B-D154-4BEA-BEEE-D227DF947BAB}"/>
                </a:ext>
              </a:extLst>
            </p:cNvPr>
            <p:cNvSpPr/>
            <p:nvPr/>
          </p:nvSpPr>
          <p:spPr>
            <a:xfrm>
              <a:off x="711002" y="5202821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排程策略管理</a:t>
              </a: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0822C667-7DDA-4BBE-B532-64D5A26AA4ED}"/>
                </a:ext>
              </a:extLst>
            </p:cNvPr>
            <p:cNvSpPr/>
            <p:nvPr/>
          </p:nvSpPr>
          <p:spPr>
            <a:xfrm>
              <a:off x="717979" y="5626618"/>
              <a:ext cx="2348561" cy="3657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2203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资源建模</a:t>
              </a:r>
            </a:p>
          </p:txBody>
        </p:sp>
      </p:grp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678405" y="3211020"/>
            <a:ext cx="43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业务能力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282323" y="1367410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352887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多元数字化营销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404072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296365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矩形 5">
            <a:extLst>
              <a:ext uri="{FF2B5EF4-FFF2-40B4-BE49-F238E27FC236}">
                <a16:creationId xmlns:a16="http://schemas.microsoft.com/office/drawing/2014/main" id="{A7D6E4DE-054C-4035-8B2E-31AB6818DCA6}"/>
              </a:ext>
            </a:extLst>
          </p:cNvPr>
          <p:cNvSpPr/>
          <p:nvPr/>
        </p:nvSpPr>
        <p:spPr bwMode="gray">
          <a:xfrm>
            <a:off x="11038334" y="1287493"/>
            <a:ext cx="880474" cy="504787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TextBox 117">
            <a:extLst>
              <a:ext uri="{FF2B5EF4-FFF2-40B4-BE49-F238E27FC236}">
                <a16:creationId xmlns:a16="http://schemas.microsoft.com/office/drawing/2014/main" id="{6F450189-9A1A-4AEC-980E-8930FF0906CA}"/>
              </a:ext>
            </a:extLst>
          </p:cNvPr>
          <p:cNvSpPr txBox="1"/>
          <p:nvPr/>
        </p:nvSpPr>
        <p:spPr>
          <a:xfrm>
            <a:off x="11081304" y="5398698"/>
            <a:ext cx="75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③强大的信息化平台支撑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352313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396438" y="349627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33670" y="1484652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2" name="TextBox 117">
            <a:extLst>
              <a:ext uri="{FF2B5EF4-FFF2-40B4-BE49-F238E27FC236}">
                <a16:creationId xmlns:a16="http://schemas.microsoft.com/office/drawing/2014/main" id="{9B78F944-30DF-4776-BADE-98147748AA88}"/>
              </a:ext>
            </a:extLst>
          </p:cNvPr>
          <p:cNvSpPr txBox="1"/>
          <p:nvPr/>
        </p:nvSpPr>
        <p:spPr>
          <a:xfrm>
            <a:off x="11088897" y="3144450"/>
            <a:ext cx="75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②各业务领域开展数字化建设，提供能力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3" name="TextBox 117">
            <a:extLst>
              <a:ext uri="{FF2B5EF4-FFF2-40B4-BE49-F238E27FC236}">
                <a16:creationId xmlns:a16="http://schemas.microsoft.com/office/drawing/2014/main" id="{9E62B5AD-776A-43F4-A643-83DF0B983BA3}"/>
              </a:ext>
            </a:extLst>
          </p:cNvPr>
          <p:cNvSpPr txBox="1"/>
          <p:nvPr/>
        </p:nvSpPr>
        <p:spPr>
          <a:xfrm>
            <a:off x="11092904" y="1307034"/>
            <a:ext cx="751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①数字新材作战平台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FFDB604-DCAB-4A39-AB5D-2FAAE55FABFC}"/>
              </a:ext>
            </a:extLst>
          </p:cNvPr>
          <p:cNvSpPr txBox="1"/>
          <p:nvPr/>
        </p:nvSpPr>
        <p:spPr>
          <a:xfrm>
            <a:off x="10628297" y="2492896"/>
            <a:ext cx="366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数据管理</a:t>
            </a:r>
            <a:endParaRPr lang="zh-CN" altLang="en-US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87A47581-5805-4D14-86E8-FC87F19897B9}"/>
              </a:ext>
            </a:extLst>
          </p:cNvPr>
          <p:cNvSpPr txBox="1"/>
          <p:nvPr/>
        </p:nvSpPr>
        <p:spPr>
          <a:xfrm>
            <a:off x="10353859" y="2035737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人力资源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06BA110-C2BC-4B2C-ADEB-522C9A055349}"/>
              </a:ext>
            </a:extLst>
          </p:cNvPr>
          <p:cNvSpPr txBox="1"/>
          <p:nvPr/>
        </p:nvSpPr>
        <p:spPr>
          <a:xfrm>
            <a:off x="10206870" y="3023954"/>
            <a:ext cx="2939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供应商管理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F7D94F9-FC91-46C7-A6A4-5EF5462FD21C}"/>
              </a:ext>
            </a:extLst>
          </p:cNvPr>
          <p:cNvSpPr txBox="1"/>
          <p:nvPr/>
        </p:nvSpPr>
        <p:spPr>
          <a:xfrm>
            <a:off x="10565183" y="3483486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风控管理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8684D5A7-9CB4-44A2-8787-8B867D992F0F}"/>
              </a:ext>
            </a:extLst>
          </p:cNvPr>
          <p:cNvSpPr txBox="1"/>
          <p:nvPr/>
        </p:nvSpPr>
        <p:spPr>
          <a:xfrm>
            <a:off x="1343472" y="2546901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材料板块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F2EE80B9-11E9-4C27-ADF2-28D5DD0FAA44}"/>
              </a:ext>
            </a:extLst>
          </p:cNvPr>
          <p:cNvSpPr txBox="1"/>
          <p:nvPr/>
        </p:nvSpPr>
        <p:spPr>
          <a:xfrm>
            <a:off x="1372057" y="3929040"/>
            <a:ext cx="293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设备板块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309771" y="5801399"/>
            <a:ext cx="4106709" cy="3928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9406846" y="6904280"/>
            <a:ext cx="1456680" cy="23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云谷大数据平台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7850642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7850642" y="6897972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406846" y="7184029"/>
            <a:ext cx="1456680" cy="238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3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37339</TotalTime>
  <Words>282</Words>
  <Application>Microsoft Office PowerPoint</Application>
  <PresentationFormat>宽屏</PresentationFormat>
  <Paragraphs>73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LW</cp:lastModifiedBy>
  <cp:revision>2176</cp:revision>
  <cp:lastPrinted>2020-03-16T05:57:00Z</cp:lastPrinted>
  <dcterms:created xsi:type="dcterms:W3CDTF">2015-04-07T06:44:00Z</dcterms:created>
  <dcterms:modified xsi:type="dcterms:W3CDTF">2022-05-13T02:28:29Z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